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3547" r:id="rId2"/>
    <p:sldId id="258" r:id="rId3"/>
    <p:sldId id="3571" r:id="rId4"/>
    <p:sldId id="3572" r:id="rId5"/>
    <p:sldId id="3573" r:id="rId6"/>
    <p:sldId id="3574" r:id="rId7"/>
    <p:sldId id="3575" r:id="rId8"/>
    <p:sldId id="3576" r:id="rId9"/>
    <p:sldId id="3577" r:id="rId10"/>
    <p:sldId id="3551" r:id="rId11"/>
    <p:sldId id="3561" r:id="rId12"/>
    <p:sldId id="3560" r:id="rId13"/>
    <p:sldId id="3562" r:id="rId14"/>
    <p:sldId id="3563" r:id="rId15"/>
    <p:sldId id="3557" r:id="rId16"/>
    <p:sldId id="3564" r:id="rId17"/>
    <p:sldId id="3558" r:id="rId18"/>
    <p:sldId id="3566" r:id="rId19"/>
    <p:sldId id="3578" r:id="rId20"/>
    <p:sldId id="3579" r:id="rId21"/>
    <p:sldId id="3567" r:id="rId22"/>
    <p:sldId id="3570" r:id="rId23"/>
    <p:sldId id="3552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545D72-E96C-4B43-82F9-1637215D74F2}" v="2" dt="2023-08-31T14:57:09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96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nhua Liu" userId="24eb3eb90cb9dbe8" providerId="LiveId" clId="{7D545D72-E96C-4B43-82F9-1637215D74F2}"/>
    <pc:docChg chg="undo redo custSel modSld">
      <pc:chgData name="Jianhua Liu" userId="24eb3eb90cb9dbe8" providerId="LiveId" clId="{7D545D72-E96C-4B43-82F9-1637215D74F2}" dt="2023-08-31T15:22:47.047" v="542" actId="20577"/>
      <pc:docMkLst>
        <pc:docMk/>
      </pc:docMkLst>
      <pc:sldChg chg="modSp mod">
        <pc:chgData name="Jianhua Liu" userId="24eb3eb90cb9dbe8" providerId="LiveId" clId="{7D545D72-E96C-4B43-82F9-1637215D74F2}" dt="2023-08-31T15:14:41.439" v="413" actId="20577"/>
        <pc:sldMkLst>
          <pc:docMk/>
          <pc:sldMk cId="420433628" sldId="3557"/>
        </pc:sldMkLst>
        <pc:spChg chg="mod">
          <ac:chgData name="Jianhua Liu" userId="24eb3eb90cb9dbe8" providerId="LiveId" clId="{7D545D72-E96C-4B43-82F9-1637215D74F2}" dt="2023-08-31T15:13:33.785" v="412" actId="20577"/>
          <ac:spMkLst>
            <pc:docMk/>
            <pc:sldMk cId="420433628" sldId="3557"/>
            <ac:spMk id="2" creationId="{2BC07B20-C7F6-9EBC-F413-FD3BD4DEE073}"/>
          </ac:spMkLst>
        </pc:spChg>
        <pc:spChg chg="mod">
          <ac:chgData name="Jianhua Liu" userId="24eb3eb90cb9dbe8" providerId="LiveId" clId="{7D545D72-E96C-4B43-82F9-1637215D74F2}" dt="2023-08-31T15:14:41.439" v="413" actId="20577"/>
          <ac:spMkLst>
            <pc:docMk/>
            <pc:sldMk cId="420433628" sldId="3557"/>
            <ac:spMk id="5" creationId="{5DA7C11C-4288-A59B-595B-CC0960C476F2}"/>
          </ac:spMkLst>
        </pc:spChg>
      </pc:sldChg>
      <pc:sldChg chg="modSp mod">
        <pc:chgData name="Jianhua Liu" userId="24eb3eb90cb9dbe8" providerId="LiveId" clId="{7D545D72-E96C-4B43-82F9-1637215D74F2}" dt="2023-08-31T15:08:52.641" v="403" actId="20577"/>
        <pc:sldMkLst>
          <pc:docMk/>
          <pc:sldMk cId="2607139729" sldId="3560"/>
        </pc:sldMkLst>
        <pc:spChg chg="mod">
          <ac:chgData name="Jianhua Liu" userId="24eb3eb90cb9dbe8" providerId="LiveId" clId="{7D545D72-E96C-4B43-82F9-1637215D74F2}" dt="2023-08-31T15:08:52.641" v="403" actId="20577"/>
          <ac:spMkLst>
            <pc:docMk/>
            <pc:sldMk cId="2607139729" sldId="3560"/>
            <ac:spMk id="9" creationId="{7A0D025C-CF32-6C7F-9BB5-624AD0F4DA6E}"/>
          </ac:spMkLst>
        </pc:spChg>
      </pc:sldChg>
      <pc:sldChg chg="modSp mod">
        <pc:chgData name="Jianhua Liu" userId="24eb3eb90cb9dbe8" providerId="LiveId" clId="{7D545D72-E96C-4B43-82F9-1637215D74F2}" dt="2023-08-31T15:12:16.944" v="407" actId="20577"/>
        <pc:sldMkLst>
          <pc:docMk/>
          <pc:sldMk cId="565517" sldId="3563"/>
        </pc:sldMkLst>
        <pc:spChg chg="mod">
          <ac:chgData name="Jianhua Liu" userId="24eb3eb90cb9dbe8" providerId="LiveId" clId="{7D545D72-E96C-4B43-82F9-1637215D74F2}" dt="2023-08-31T15:12:16.944" v="407" actId="20577"/>
          <ac:spMkLst>
            <pc:docMk/>
            <pc:sldMk cId="565517" sldId="3563"/>
            <ac:spMk id="9" creationId="{7A0D025C-CF32-6C7F-9BB5-624AD0F4DA6E}"/>
          </ac:spMkLst>
        </pc:spChg>
      </pc:sldChg>
      <pc:sldChg chg="modSp mod">
        <pc:chgData name="Jianhua Liu" userId="24eb3eb90cb9dbe8" providerId="LiveId" clId="{7D545D72-E96C-4B43-82F9-1637215D74F2}" dt="2023-08-31T15:16:38.949" v="438" actId="20577"/>
        <pc:sldMkLst>
          <pc:docMk/>
          <pc:sldMk cId="3211440785" sldId="3564"/>
        </pc:sldMkLst>
        <pc:spChg chg="mod">
          <ac:chgData name="Jianhua Liu" userId="24eb3eb90cb9dbe8" providerId="LiveId" clId="{7D545D72-E96C-4B43-82F9-1637215D74F2}" dt="2023-08-31T15:16:38.949" v="438" actId="20577"/>
          <ac:spMkLst>
            <pc:docMk/>
            <pc:sldMk cId="3211440785" sldId="3564"/>
            <ac:spMk id="2" creationId="{2BC07B20-C7F6-9EBC-F413-FD3BD4DEE073}"/>
          </ac:spMkLst>
        </pc:spChg>
        <pc:spChg chg="mod">
          <ac:chgData name="Jianhua Liu" userId="24eb3eb90cb9dbe8" providerId="LiveId" clId="{7D545D72-E96C-4B43-82F9-1637215D74F2}" dt="2023-08-31T15:15:51.154" v="420" actId="20577"/>
          <ac:spMkLst>
            <pc:docMk/>
            <pc:sldMk cId="3211440785" sldId="3564"/>
            <ac:spMk id="6" creationId="{13F2A2F6-EB4A-4594-A494-88BC6FA321C5}"/>
          </ac:spMkLst>
        </pc:spChg>
      </pc:sldChg>
      <pc:sldChg chg="modSp mod">
        <pc:chgData name="Jianhua Liu" userId="24eb3eb90cb9dbe8" providerId="LiveId" clId="{7D545D72-E96C-4B43-82F9-1637215D74F2}" dt="2023-08-31T15:20:54.326" v="495" actId="20577"/>
        <pc:sldMkLst>
          <pc:docMk/>
          <pc:sldMk cId="3214791986" sldId="3567"/>
        </pc:sldMkLst>
        <pc:spChg chg="mod">
          <ac:chgData name="Jianhua Liu" userId="24eb3eb90cb9dbe8" providerId="LiveId" clId="{7D545D72-E96C-4B43-82F9-1637215D74F2}" dt="2023-08-31T15:20:54.326" v="495" actId="20577"/>
          <ac:spMkLst>
            <pc:docMk/>
            <pc:sldMk cId="3214791986" sldId="3567"/>
            <ac:spMk id="6" creationId="{13F2A2F6-EB4A-4594-A494-88BC6FA321C5}"/>
          </ac:spMkLst>
        </pc:spChg>
      </pc:sldChg>
      <pc:sldChg chg="modSp mod">
        <pc:chgData name="Jianhua Liu" userId="24eb3eb90cb9dbe8" providerId="LiveId" clId="{7D545D72-E96C-4B43-82F9-1637215D74F2}" dt="2023-08-31T15:22:47.047" v="542" actId="20577"/>
        <pc:sldMkLst>
          <pc:docMk/>
          <pc:sldMk cId="2588066649" sldId="3570"/>
        </pc:sldMkLst>
        <pc:spChg chg="mod">
          <ac:chgData name="Jianhua Liu" userId="24eb3eb90cb9dbe8" providerId="LiveId" clId="{7D545D72-E96C-4B43-82F9-1637215D74F2}" dt="2023-08-31T15:22:47.047" v="542" actId="20577"/>
          <ac:spMkLst>
            <pc:docMk/>
            <pc:sldMk cId="2588066649" sldId="3570"/>
            <ac:spMk id="6" creationId="{13F2A2F6-EB4A-4594-A494-88BC6FA321C5}"/>
          </ac:spMkLst>
        </pc:spChg>
      </pc:sldChg>
      <pc:sldChg chg="modSp mod">
        <pc:chgData name="Jianhua Liu" userId="24eb3eb90cb9dbe8" providerId="LiveId" clId="{7D545D72-E96C-4B43-82F9-1637215D74F2}" dt="2023-08-31T14:56:04.948" v="79" actId="20577"/>
        <pc:sldMkLst>
          <pc:docMk/>
          <pc:sldMk cId="1674700183" sldId="3571"/>
        </pc:sldMkLst>
        <pc:spChg chg="mod">
          <ac:chgData name="Jianhua Liu" userId="24eb3eb90cb9dbe8" providerId="LiveId" clId="{7D545D72-E96C-4B43-82F9-1637215D74F2}" dt="2023-08-31T14:56:04.948" v="79" actId="20577"/>
          <ac:spMkLst>
            <pc:docMk/>
            <pc:sldMk cId="1674700183" sldId="3571"/>
            <ac:spMk id="3" creationId="{88BDC6B2-3D87-4FF1-E91C-240EEE219949}"/>
          </ac:spMkLst>
        </pc:spChg>
        <pc:spChg chg="mod">
          <ac:chgData name="Jianhua Liu" userId="24eb3eb90cb9dbe8" providerId="LiveId" clId="{7D545D72-E96C-4B43-82F9-1637215D74F2}" dt="2023-08-31T14:53:52.182" v="4" actId="20577"/>
          <ac:spMkLst>
            <pc:docMk/>
            <pc:sldMk cId="1674700183" sldId="3571"/>
            <ac:spMk id="7" creationId="{FDD65FFD-1288-DAE7-4A9A-44BC6797196D}"/>
          </ac:spMkLst>
        </pc:spChg>
      </pc:sldChg>
      <pc:sldChg chg="modSp mod">
        <pc:chgData name="Jianhua Liu" userId="24eb3eb90cb9dbe8" providerId="LiveId" clId="{7D545D72-E96C-4B43-82F9-1637215D74F2}" dt="2023-08-31T14:58:53.599" v="146" actId="20577"/>
        <pc:sldMkLst>
          <pc:docMk/>
          <pc:sldMk cId="3133011112" sldId="3572"/>
        </pc:sldMkLst>
        <pc:spChg chg="mod">
          <ac:chgData name="Jianhua Liu" userId="24eb3eb90cb9dbe8" providerId="LiveId" clId="{7D545D72-E96C-4B43-82F9-1637215D74F2}" dt="2023-08-31T14:58:53.599" v="146" actId="20577"/>
          <ac:spMkLst>
            <pc:docMk/>
            <pc:sldMk cId="3133011112" sldId="3572"/>
            <ac:spMk id="7" creationId="{FDD65FFD-1288-DAE7-4A9A-44BC6797196D}"/>
          </ac:spMkLst>
        </pc:spChg>
      </pc:sldChg>
      <pc:sldChg chg="modSp mod">
        <pc:chgData name="Jianhua Liu" userId="24eb3eb90cb9dbe8" providerId="LiveId" clId="{7D545D72-E96C-4B43-82F9-1637215D74F2}" dt="2023-08-31T15:02:08.864" v="198" actId="20577"/>
        <pc:sldMkLst>
          <pc:docMk/>
          <pc:sldMk cId="600841858" sldId="3574"/>
        </pc:sldMkLst>
        <pc:spChg chg="mod">
          <ac:chgData name="Jianhua Liu" userId="24eb3eb90cb9dbe8" providerId="LiveId" clId="{7D545D72-E96C-4B43-82F9-1637215D74F2}" dt="2023-08-31T15:02:08.864" v="198" actId="20577"/>
          <ac:spMkLst>
            <pc:docMk/>
            <pc:sldMk cId="600841858" sldId="3574"/>
            <ac:spMk id="7" creationId="{FDD65FFD-1288-DAE7-4A9A-44BC6797196D}"/>
          </ac:spMkLst>
        </pc:spChg>
      </pc:sldChg>
      <pc:sldChg chg="modSp mod">
        <pc:chgData name="Jianhua Liu" userId="24eb3eb90cb9dbe8" providerId="LiveId" clId="{7D545D72-E96C-4B43-82F9-1637215D74F2}" dt="2023-08-31T15:03:59.432" v="220" actId="20577"/>
        <pc:sldMkLst>
          <pc:docMk/>
          <pc:sldMk cId="3227668682" sldId="3575"/>
        </pc:sldMkLst>
        <pc:spChg chg="mod">
          <ac:chgData name="Jianhua Liu" userId="24eb3eb90cb9dbe8" providerId="LiveId" clId="{7D545D72-E96C-4B43-82F9-1637215D74F2}" dt="2023-08-31T15:03:59.432" v="220" actId="20577"/>
          <ac:spMkLst>
            <pc:docMk/>
            <pc:sldMk cId="3227668682" sldId="3575"/>
            <ac:spMk id="7" creationId="{FDD65FFD-1288-DAE7-4A9A-44BC6797196D}"/>
          </ac:spMkLst>
        </pc:spChg>
      </pc:sldChg>
      <pc:sldChg chg="modSp mod">
        <pc:chgData name="Jianhua Liu" userId="24eb3eb90cb9dbe8" providerId="LiveId" clId="{7D545D72-E96C-4B43-82F9-1637215D74F2}" dt="2023-08-31T15:06:57.972" v="401" actId="20577"/>
        <pc:sldMkLst>
          <pc:docMk/>
          <pc:sldMk cId="95248786" sldId="3576"/>
        </pc:sldMkLst>
        <pc:spChg chg="mod">
          <ac:chgData name="Jianhua Liu" userId="24eb3eb90cb9dbe8" providerId="LiveId" clId="{7D545D72-E96C-4B43-82F9-1637215D74F2}" dt="2023-08-31T15:06:57.972" v="401" actId="20577"/>
          <ac:spMkLst>
            <pc:docMk/>
            <pc:sldMk cId="95248786" sldId="3576"/>
            <ac:spMk id="7" creationId="{FDD65FFD-1288-DAE7-4A9A-44BC6797196D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33C20D-1C50-4582-B772-E616A69946AA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CA925-4C49-452E-B4BC-257555F48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92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project and the key players.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C5C21E-81A5-4386-A4A8-A794C62694E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2381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project and the key players.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C5C21E-81A5-4386-A4A8-A794C62694E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0600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451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4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466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463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772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2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12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09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42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34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49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33A1B-6508-4F12-B3BD-6F86A0B885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26911-AFFF-4EB8-A0E6-C54BBAD25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68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767739-A3E8-4831-F173-6E3AEBAB4B3C}"/>
              </a:ext>
            </a:extLst>
          </p:cNvPr>
          <p:cNvSpPr/>
          <p:nvPr/>
        </p:nvSpPr>
        <p:spPr>
          <a:xfrm>
            <a:off x="1791490" y="2357285"/>
            <a:ext cx="5640711" cy="140807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>
              <a:defRPr/>
            </a:pPr>
            <a:r>
              <a:rPr lang="en-US" sz="33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Calibri" panose="020F0502020204030204"/>
              </a:rPr>
              <a:t>Faculty advisors: </a:t>
            </a:r>
          </a:p>
          <a:p>
            <a:pPr defTabSz="685800">
              <a:defRPr/>
            </a:pPr>
            <a:r>
              <a:rPr lang="en-US" sz="33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Calibri" panose="020F0502020204030204"/>
              </a:rPr>
              <a:t>	</a:t>
            </a:r>
            <a:r>
              <a:rPr lang="en-US" sz="21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Calibri" panose="020F0502020204030204"/>
              </a:rPr>
              <a:t>	    Jianhua Liu – EECS</a:t>
            </a:r>
          </a:p>
          <a:p>
            <a:pPr defTabSz="685800">
              <a:defRPr/>
            </a:pPr>
            <a:r>
              <a:rPr lang="en-US" sz="21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Calibri" panose="020F0502020204030204"/>
              </a:rPr>
              <a:t>	  	    Andrew Schneider – Flight Training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1A3598-BF10-B5F2-2C63-4D4363201930}"/>
              </a:ext>
            </a:extLst>
          </p:cNvPr>
          <p:cNvSpPr/>
          <p:nvPr/>
        </p:nvSpPr>
        <p:spPr>
          <a:xfrm>
            <a:off x="978806" y="1226987"/>
            <a:ext cx="7877799" cy="577081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 defTabSz="685800">
              <a:defRPr/>
            </a:pPr>
            <a:r>
              <a:rPr lang="en-US" sz="33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Calibri" panose="020F0502020204030204"/>
              </a:rPr>
              <a:t>Speech Recognition for Air Traffic Control</a:t>
            </a:r>
            <a:r>
              <a:rPr lang="en-US" sz="21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Calibri" panose="020F0502020204030204"/>
              </a:rPr>
              <a:t>	  	</a:t>
            </a:r>
            <a:endParaRPr lang="en-US" sz="3300" b="1" dirty="0">
              <a:ln w="22225">
                <a:solidFill>
                  <a:srgbClr val="ED7D31"/>
                </a:solidFill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73941F-8A7C-277B-C6CC-3953B302DA4C}"/>
              </a:ext>
            </a:extLst>
          </p:cNvPr>
          <p:cNvSpPr/>
          <p:nvPr/>
        </p:nvSpPr>
        <p:spPr>
          <a:xfrm>
            <a:off x="1743506" y="4053756"/>
            <a:ext cx="4801892" cy="108491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>
              <a:defRPr/>
            </a:pPr>
            <a:r>
              <a:rPr lang="en-US" sz="33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latin typeface="Calibri" panose="020F0502020204030204"/>
              </a:rPr>
              <a:t>Technical support: </a:t>
            </a:r>
          </a:p>
          <a:p>
            <a:pPr defTabSz="685800">
              <a:defRPr/>
            </a:pPr>
            <a:r>
              <a:rPr lang="en-US" sz="33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Calibri" panose="020F0502020204030204"/>
              </a:rPr>
              <a:t>	</a:t>
            </a:r>
            <a:r>
              <a:rPr lang="en-US" sz="21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Calibri" panose="020F0502020204030204"/>
              </a:rPr>
              <a:t>	    Aaron Van De Brook – EECS</a:t>
            </a:r>
          </a:p>
        </p:txBody>
      </p:sp>
    </p:spTree>
    <p:extLst>
      <p:ext uri="{BB962C8B-B14F-4D97-AF65-F5344CB8AC3E}">
        <p14:creationId xmlns:p14="http://schemas.microsoft.com/office/powerpoint/2010/main" val="2516850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1553205" y="786898"/>
            <a:ext cx="673641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A Simple Source-Channel Model for ASR</a:t>
            </a:r>
            <a:endParaRPr lang="en-US" sz="2100" dirty="0"/>
          </a:p>
          <a:p>
            <a:endParaRPr lang="en-US" sz="13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522724-A189-AE1F-8B4C-72FA559E6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257" y="2066404"/>
            <a:ext cx="7664582" cy="219885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56BE8D9-3454-0C74-C4E2-C1FBF52C1D72}"/>
                  </a:ext>
                </a:extLst>
              </p:cNvPr>
              <p:cNvSpPr txBox="1"/>
              <p:nvPr/>
            </p:nvSpPr>
            <p:spPr>
              <a:xfrm>
                <a:off x="988257" y="4883832"/>
                <a:ext cx="7654547" cy="12337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accent1"/>
                    </a:solidFill>
                  </a:rPr>
                  <a:t>W is the sequence of words from a certain speaker. It is called an utterance.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accent1"/>
                    </a:solidFill>
                  </a:rPr>
                  <a:t>X is the speech signal. We can extract O, the feature from X. O can have different format, but mostly in </a:t>
                </a:r>
                <a:r>
                  <a:rPr lang="en-US" b="1" dirty="0">
                    <a:solidFill>
                      <a:schemeClr val="accent1"/>
                    </a:solidFill>
                  </a:rPr>
                  <a:t>frequency</a:t>
                </a:r>
                <a:r>
                  <a:rPr lang="en-US" dirty="0">
                    <a:solidFill>
                      <a:schemeClr val="accent1"/>
                    </a:solidFill>
                  </a:rPr>
                  <a:t> domain.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acc>
                  </m:oMath>
                </a14:m>
                <a:r>
                  <a:rPr lang="en-US" dirty="0">
                    <a:solidFill>
                      <a:schemeClr val="accent1"/>
                    </a:solidFill>
                  </a:rPr>
                  <a:t> is the sequence we want to obtain given X or O.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56BE8D9-3454-0C74-C4E2-C1FBF52C1D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257" y="4883832"/>
                <a:ext cx="7654547" cy="1233799"/>
              </a:xfrm>
              <a:prstGeom prst="rect">
                <a:avLst/>
              </a:prstGeom>
              <a:blipFill>
                <a:blip r:embed="rId3"/>
                <a:stretch>
                  <a:fillRect l="-478" t="-2463" b="-4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4724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1460451" y="370251"/>
            <a:ext cx="673641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Traditional GMM-HMM-based ASR Systems</a:t>
            </a:r>
            <a:endParaRPr lang="en-US" sz="2100" dirty="0"/>
          </a:p>
          <a:p>
            <a:endParaRPr lang="en-US" sz="13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22832A-FE15-D874-70A0-F5BFDEF38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134" y="995177"/>
            <a:ext cx="7371675" cy="48676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7FAA5B-3547-5A0F-25B6-23A047D8D3E7}"/>
              </a:ext>
            </a:extLst>
          </p:cNvPr>
          <p:cNvSpPr txBox="1"/>
          <p:nvPr/>
        </p:nvSpPr>
        <p:spPr>
          <a:xfrm>
            <a:off x="2182892" y="1247064"/>
            <a:ext cx="422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7B4722-E4F0-9CDF-C1CC-C3BA645BB633}"/>
              </a:ext>
            </a:extLst>
          </p:cNvPr>
          <p:cNvSpPr txBox="1"/>
          <p:nvPr/>
        </p:nvSpPr>
        <p:spPr>
          <a:xfrm>
            <a:off x="368571" y="6118417"/>
            <a:ext cx="8609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No worries, we will get you covered for each of the parts if you choose to do this project!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Some terms are explained on the next page.</a:t>
            </a:r>
          </a:p>
        </p:txBody>
      </p:sp>
    </p:spTree>
    <p:extLst>
      <p:ext uri="{BB962C8B-B14F-4D97-AF65-F5344CB8AC3E}">
        <p14:creationId xmlns:p14="http://schemas.microsoft.com/office/powerpoint/2010/main" val="652229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2535429" y="249855"/>
            <a:ext cx="458797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Explanation of Used Terms </a:t>
            </a:r>
            <a:endParaRPr lang="en-US" sz="2100" dirty="0"/>
          </a:p>
          <a:p>
            <a:endParaRPr lang="en-US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7B4722-E4F0-9CDF-C1CC-C3BA645BB633}"/>
              </a:ext>
            </a:extLst>
          </p:cNvPr>
          <p:cNvSpPr txBox="1"/>
          <p:nvPr/>
        </p:nvSpPr>
        <p:spPr>
          <a:xfrm>
            <a:off x="725161" y="6136221"/>
            <a:ext cx="745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Again, we will help you understand each part if you choose to do this project!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0D025C-CF32-6C7F-9BB5-624AD0F4DA6E}"/>
              </a:ext>
            </a:extLst>
          </p:cNvPr>
          <p:cNvSpPr txBox="1"/>
          <p:nvPr/>
        </p:nvSpPr>
        <p:spPr>
          <a:xfrm>
            <a:off x="605925" y="818029"/>
            <a:ext cx="8002816" cy="5221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Phones and senones are used to model the pronunciation of words in an utterance.</a:t>
            </a:r>
          </a:p>
          <a:p>
            <a:pPr marL="714375" lvl="1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These phones comes from a lexicon dictionary.</a:t>
            </a:r>
          </a:p>
          <a:p>
            <a:pPr marL="714375" lvl="1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To better model the transition of phones, we use tri-phones. </a:t>
            </a:r>
          </a:p>
          <a:p>
            <a:pPr marL="714375" lvl="1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A state of a tri-phone is called a senone. 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HMM = Hidden Markov Model, which is used to model the transitions of tri-phones.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O is expressed as a vector using MFCC, Mel-frequency cepstral coefficients, with minimum dependences between different dimensions. 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Given a senone, a state of the tri-phone, the distribution of O can be modeled using a simple Gaussian Mixture Model (GMM).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Machine learning will be used to train the HMM and GMM models given speech signals and labels. 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When the models are trained, a decoder can be formed based on the Viterbi algorithm.</a:t>
            </a:r>
          </a:p>
        </p:txBody>
      </p:sp>
    </p:spTree>
    <p:extLst>
      <p:ext uri="{BB962C8B-B14F-4D97-AF65-F5344CB8AC3E}">
        <p14:creationId xmlns:p14="http://schemas.microsoft.com/office/powerpoint/2010/main" val="2607139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1692397" y="316576"/>
            <a:ext cx="673641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Modern DNN-HMM-based ASR Systems</a:t>
            </a:r>
            <a:endParaRPr lang="en-US" sz="2100" dirty="0"/>
          </a:p>
          <a:p>
            <a:endParaRPr lang="en-US" sz="13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22832A-FE15-D874-70A0-F5BFDEF38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790" y="943812"/>
            <a:ext cx="7050521" cy="46555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7FAA5B-3547-5A0F-25B6-23A047D8D3E7}"/>
              </a:ext>
            </a:extLst>
          </p:cNvPr>
          <p:cNvSpPr txBox="1"/>
          <p:nvPr/>
        </p:nvSpPr>
        <p:spPr>
          <a:xfrm>
            <a:off x="2182892" y="1247064"/>
            <a:ext cx="422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7B4722-E4F0-9CDF-C1CC-C3BA645BB633}"/>
              </a:ext>
            </a:extLst>
          </p:cNvPr>
          <p:cNvSpPr txBox="1"/>
          <p:nvPr/>
        </p:nvSpPr>
        <p:spPr>
          <a:xfrm>
            <a:off x="377492" y="6029208"/>
            <a:ext cx="8609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By replacing MFCC with a higher dimension vector called </a:t>
            </a:r>
            <a:r>
              <a:rPr lang="en-US" dirty="0" err="1">
                <a:solidFill>
                  <a:srgbClr val="00B050"/>
                </a:solidFill>
              </a:rPr>
              <a:t>FBank</a:t>
            </a:r>
            <a:r>
              <a:rPr lang="en-US" dirty="0">
                <a:solidFill>
                  <a:srgbClr val="00B050"/>
                </a:solidFill>
              </a:rPr>
              <a:t> and GMM with a deep neural network (DNN), we have the modern DNN-HMM-based ASR systems.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C19B77D-28DA-FFC1-1284-944A716A81A1}"/>
              </a:ext>
            </a:extLst>
          </p:cNvPr>
          <p:cNvSpPr/>
          <p:nvPr/>
        </p:nvSpPr>
        <p:spPr>
          <a:xfrm>
            <a:off x="3403352" y="2399743"/>
            <a:ext cx="1079438" cy="3211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CDD4B44-87E9-E30A-BE0B-5121F7717D87}"/>
              </a:ext>
            </a:extLst>
          </p:cNvPr>
          <p:cNvSpPr/>
          <p:nvPr/>
        </p:nvSpPr>
        <p:spPr>
          <a:xfrm>
            <a:off x="3560212" y="3029406"/>
            <a:ext cx="373938" cy="23120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D9E9702-57F2-F00E-F057-AE952C0F7813}"/>
              </a:ext>
            </a:extLst>
          </p:cNvPr>
          <p:cNvCxnSpPr/>
          <p:nvPr/>
        </p:nvCxnSpPr>
        <p:spPr>
          <a:xfrm flipH="1" flipV="1">
            <a:off x="4224082" y="2502334"/>
            <a:ext cx="1958154" cy="3483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E666320-FD96-BA5F-DC94-AD517AB151B5}"/>
              </a:ext>
            </a:extLst>
          </p:cNvPr>
          <p:cNvCxnSpPr/>
          <p:nvPr/>
        </p:nvCxnSpPr>
        <p:spPr>
          <a:xfrm flipV="1">
            <a:off x="2894857" y="3211551"/>
            <a:ext cx="816269" cy="3158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432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2223195" y="352447"/>
            <a:ext cx="499387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Modern End-to-End ASR Systems</a:t>
            </a:r>
            <a:endParaRPr lang="en-US" sz="2100" dirty="0"/>
          </a:p>
          <a:p>
            <a:endParaRPr lang="en-US"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0D025C-CF32-6C7F-9BB5-624AD0F4DA6E}"/>
              </a:ext>
            </a:extLst>
          </p:cNvPr>
          <p:cNvSpPr txBox="1"/>
          <p:nvPr/>
        </p:nvSpPr>
        <p:spPr>
          <a:xfrm>
            <a:off x="625229" y="1036037"/>
            <a:ext cx="8189806" cy="478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DNN-HMM-based ASR systems work better than the GMM-HMM-based ASR systems in terms of WER (word error rate) due to the better performance of DNN in modeling the features than GMM.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There are many different forms of DNN-HMM-based ASR systems. 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Language models, which prescribe the probability of a certain word given certain other words, are important for the HMM-based ASR systems.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A new type of ASR system put the acoustic model (HMM) and the language model together to get from O to W directly, this is called an E2E (end-to-end) system.</a:t>
            </a:r>
          </a:p>
          <a:p>
            <a:pPr>
              <a:spcBef>
                <a:spcPts val="450"/>
              </a:spcBef>
            </a:pPr>
            <a:endParaRPr lang="en-US" sz="2000" dirty="0"/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DNN-HMM-based ASR systems usually work better for small dataset cases: up to 100 hours.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E2E-based ASR systems have better potential when we have more data: 1000+ hours. </a:t>
            </a:r>
          </a:p>
        </p:txBody>
      </p:sp>
    </p:spTree>
    <p:extLst>
      <p:ext uri="{BB962C8B-B14F-4D97-AF65-F5344CB8AC3E}">
        <p14:creationId xmlns:p14="http://schemas.microsoft.com/office/powerpoint/2010/main" val="565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359703" y="2653235"/>
            <a:ext cx="4145389" cy="3229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Kaldi, the DNN-HMM-based tool: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Low-level tools are developed using C++.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Middle-level tools are developed using Python and Perl.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High-level tools, called recipes, are developed using Bash. 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DNN are built based on configurations, and many type of DNNs are supported.</a:t>
            </a:r>
          </a:p>
          <a:p>
            <a:pPr>
              <a:spcBef>
                <a:spcPts val="450"/>
              </a:spcBef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3309682" y="566697"/>
            <a:ext cx="3117882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ASR Tools to Use</a:t>
            </a:r>
            <a:endParaRPr lang="en-US" sz="2100" dirty="0"/>
          </a:p>
          <a:p>
            <a:endParaRPr lang="en-US" sz="13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C07B20-C7F6-9EBC-F413-FD3BD4DEE073}"/>
              </a:ext>
            </a:extLst>
          </p:cNvPr>
          <p:cNvSpPr txBox="1"/>
          <p:nvPr/>
        </p:nvSpPr>
        <p:spPr>
          <a:xfrm>
            <a:off x="4758036" y="2653235"/>
            <a:ext cx="4145389" cy="2887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NeMo, a collection of E2E tools: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Low-level code are developed using PyTorch.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High-level are based on Python notebooks.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DNN are built based on configurations. </a:t>
            </a:r>
          </a:p>
          <a:p>
            <a:pPr marL="600075" lvl="1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DNNs in NeMo are more configurable compared to those of Kaldi.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AF9872-C51D-D6E1-6D4F-078FBD185960}"/>
              </a:ext>
            </a:extLst>
          </p:cNvPr>
          <p:cNvSpPr txBox="1"/>
          <p:nvPr/>
        </p:nvSpPr>
        <p:spPr>
          <a:xfrm>
            <a:off x="810413" y="1529674"/>
            <a:ext cx="7654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We have done some basic work already and have the following suggestions for the tools to use for long-term development of the project beyond senior design: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A7C11C-4288-A59B-595B-CC0960C476F2}"/>
              </a:ext>
            </a:extLst>
          </p:cNvPr>
          <p:cNvSpPr txBox="1"/>
          <p:nvPr/>
        </p:nvSpPr>
        <p:spPr>
          <a:xfrm>
            <a:off x="1352808" y="5695269"/>
            <a:ext cx="64383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We would like to play with both ASR tools. We will mainly focus on the high-level coding and configurations for both tools. </a:t>
            </a:r>
            <a:r>
              <a:rPr lang="en-US" dirty="0">
                <a:solidFill>
                  <a:schemeClr val="accent1"/>
                </a:solidFill>
              </a:rPr>
              <a:t>We will read low-level code as needed. </a:t>
            </a:r>
          </a:p>
        </p:txBody>
      </p:sp>
    </p:spTree>
    <p:extLst>
      <p:ext uri="{BB962C8B-B14F-4D97-AF65-F5344CB8AC3E}">
        <p14:creationId xmlns:p14="http://schemas.microsoft.com/office/powerpoint/2010/main" val="420433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390927" y="2682686"/>
            <a:ext cx="4174061" cy="2823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The Kaldi team: 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4 to 5 students with interests of learning Bash, Python, and C++ programming while doing. 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A good understanding of one or two programming languages is required.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Will focus on </a:t>
            </a:r>
            <a:r>
              <a:rPr lang="en-US" dirty="0">
                <a:solidFill>
                  <a:schemeClr val="accent1"/>
                </a:solidFill>
              </a:rPr>
              <a:t>finding the best performing ASR models </a:t>
            </a:r>
            <a:r>
              <a:rPr lang="en-US" dirty="0"/>
              <a:t>for our ATC dataset using Kaldi.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2524636" y="583127"/>
            <a:ext cx="429545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Two ASR Teams for the Work</a:t>
            </a:r>
            <a:endParaRPr lang="en-US" sz="2100" dirty="0"/>
          </a:p>
          <a:p>
            <a:endParaRPr lang="en-US" sz="13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C07B20-C7F6-9EBC-F413-FD3BD4DEE073}"/>
              </a:ext>
            </a:extLst>
          </p:cNvPr>
          <p:cNvSpPr txBox="1"/>
          <p:nvPr/>
        </p:nvSpPr>
        <p:spPr>
          <a:xfrm>
            <a:off x="4637686" y="2682686"/>
            <a:ext cx="4283290" cy="2952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The NeMo team: 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4 to 5 students with interest of learning Python and PyTorch while doing.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Machine learning or Web app development background is helpful.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Will focus on </a:t>
            </a:r>
            <a:r>
              <a:rPr lang="en-US" dirty="0">
                <a:solidFill>
                  <a:schemeClr val="accent1"/>
                </a:solidFill>
              </a:rPr>
              <a:t>callsign identification </a:t>
            </a:r>
            <a:r>
              <a:rPr lang="en-US" dirty="0"/>
              <a:t>based on our previous ASR work.</a:t>
            </a:r>
          </a:p>
          <a:p>
            <a:pPr marL="257175" indent="-257175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dirty="0"/>
              <a:t>Will also focus on web app development.</a:t>
            </a:r>
          </a:p>
          <a:p>
            <a:pPr>
              <a:spcBef>
                <a:spcPts val="450"/>
              </a:spcBef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AF9872-C51D-D6E1-6D4F-078FBD185960}"/>
              </a:ext>
            </a:extLst>
          </p:cNvPr>
          <p:cNvSpPr txBox="1"/>
          <p:nvPr/>
        </p:nvSpPr>
        <p:spPr>
          <a:xfrm>
            <a:off x="390927" y="1627136"/>
            <a:ext cx="80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Both the above tools are HUGE, and we prefer to have two teams to work in parallel: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EC5575-217F-3427-AC47-5E7EBEDDA37C}"/>
              </a:ext>
            </a:extLst>
          </p:cNvPr>
          <p:cNvSpPr txBox="1"/>
          <p:nvPr/>
        </p:nvSpPr>
        <p:spPr>
          <a:xfrm>
            <a:off x="1547789" y="5796166"/>
            <a:ext cx="6106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We will get you started smoothly. Team members can switch team later if so desired and approved by course instructors. </a:t>
            </a:r>
          </a:p>
        </p:txBody>
      </p:sp>
    </p:spTree>
    <p:extLst>
      <p:ext uri="{BB962C8B-B14F-4D97-AF65-F5344CB8AC3E}">
        <p14:creationId xmlns:p14="http://schemas.microsoft.com/office/powerpoint/2010/main" val="3211440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533663" y="1692458"/>
            <a:ext cx="7802990" cy="3931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Worked on ASR models based on NeMo.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Created a web interface with a map and plane markers that showed aircraft position as close to real-time as possible. Airplane position data comes from ADS-B using API.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Enabled live playback of ATC communications through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LiveATC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Trained and tested several ASR models using our ATC dataset.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Integrated a trained ASR model that transcribes live communications from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LiveATC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637851" y="657804"/>
            <a:ext cx="812254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ASR Work Performed by a Previous Senior Design Team</a:t>
            </a:r>
            <a:endParaRPr lang="en-US" sz="2100" dirty="0"/>
          </a:p>
          <a:p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131076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599137" y="1473894"/>
            <a:ext cx="7945725" cy="3990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Changed the web server from Plotly Dash to Flask.</a:t>
            </a:r>
          </a:p>
          <a:p>
            <a:pPr marL="342900" marR="0" lvl="0" indent="-342900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Added flight paths to the map.</a:t>
            </a:r>
          </a:p>
          <a:p>
            <a:pPr marL="342900" marR="0" lvl="0" indent="-342900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Added transponder waypoint markers to flight paths.</a:t>
            </a:r>
          </a:p>
          <a:p>
            <a:pPr marL="342900" marR="0" lvl="0" indent="-342900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Changed the display of aircraft information on the map.</a:t>
            </a:r>
          </a:p>
          <a:p>
            <a:pPr marL="342900" marR="0" lvl="0" indent="-342900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Added a view for airport information similar to the aircraft information view.</a:t>
            </a:r>
          </a:p>
          <a:p>
            <a:pPr marL="342900" marR="0" lvl="0" indent="-342900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Changed audio source for KDAB frequencies from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LiveATC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NEAR Lab (higher fidelity).</a:t>
            </a:r>
          </a:p>
          <a:p>
            <a:pPr marL="342900" marR="0" lvl="0" indent="-342900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(WIP) ASR model runs in a separate process, so the web server isn’t blocked while the model is transcribing.</a:t>
            </a:r>
          </a:p>
          <a:p>
            <a:pPr marL="342900" marR="0" lvl="0" indent="-342900">
              <a:lnSpc>
                <a:spcPts val="2000"/>
              </a:lnSpc>
              <a:spcBef>
                <a:spcPts val="120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(WIP) Changed the way audio data is fetched so it works more generically, instead of specifically for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LiveATC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1953693" y="518051"/>
            <a:ext cx="626252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Improvements During the Summer</a:t>
            </a:r>
            <a:endParaRPr lang="en-US" sz="2100" dirty="0"/>
          </a:p>
          <a:p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4166604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2283770" y="384304"/>
            <a:ext cx="473257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Screenshots for Previous Work</a:t>
            </a:r>
            <a:endParaRPr lang="en-US" sz="2100" dirty="0"/>
          </a:p>
          <a:p>
            <a:endParaRPr lang="en-US" sz="135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6C4B7E-DCB2-45FE-798C-671E3D838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374" y="1233632"/>
            <a:ext cx="7689881" cy="4882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9958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2742674" y="542285"/>
            <a:ext cx="4062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Background Information</a:t>
            </a:r>
          </a:p>
          <a:p>
            <a:endParaRPr lang="en-US" sz="2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65FFD-1288-DAE7-4A9A-44BC6797196D}"/>
              </a:ext>
            </a:extLst>
          </p:cNvPr>
          <p:cNvSpPr txBox="1"/>
          <p:nvPr/>
        </p:nvSpPr>
        <p:spPr>
          <a:xfrm>
            <a:off x="549058" y="1352818"/>
            <a:ext cx="8315456" cy="496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Automatic speech recognition (ASR) has long been a very popular research area.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ASR has many different application, such as personal assistance: </a:t>
            </a:r>
          </a:p>
          <a:p>
            <a:pPr marL="6858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dirty="0"/>
              <a:t>Amazon Alexa</a:t>
            </a:r>
          </a:p>
          <a:p>
            <a:pPr marL="6858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dirty="0"/>
              <a:t>Apple Siri</a:t>
            </a:r>
          </a:p>
          <a:p>
            <a:pPr marL="6858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dirty="0"/>
              <a:t>Google Assistant</a:t>
            </a:r>
          </a:p>
          <a:p>
            <a:pPr marL="6858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dirty="0"/>
              <a:t>Microsoft Cortana</a:t>
            </a:r>
          </a:p>
          <a:p>
            <a:pPr marL="6858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dirty="0"/>
              <a:t>Samsung Bixby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accent1"/>
                </a:solidFill>
              </a:rPr>
              <a:t>While the above personal assistance apps can perform well in normal ASR applications, ASR systems perform less-than-acceptable in applications such as air traffic control (ATC), where pilots talk to ATC officers via radio, due to various reasons, which will be discussed later.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endParaRPr lang="en-US" sz="2100" dirty="0">
              <a:solidFill>
                <a:schemeClr val="accent1"/>
              </a:solidFill>
            </a:endParaRP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accent2"/>
                </a:solidFill>
              </a:rPr>
              <a:t>We are interested in building special </a:t>
            </a:r>
            <a:r>
              <a:rPr lang="en-US" sz="2100" b="1" dirty="0">
                <a:solidFill>
                  <a:schemeClr val="accent2"/>
                </a:solidFill>
              </a:rPr>
              <a:t>ASR apps </a:t>
            </a:r>
            <a:r>
              <a:rPr lang="en-US" sz="2100" dirty="0">
                <a:solidFill>
                  <a:schemeClr val="accent2"/>
                </a:solidFill>
              </a:rPr>
              <a:t>for ATC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867139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1663761" y="446683"/>
            <a:ext cx="626252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Screenshots for Previous Work (Cont’d)</a:t>
            </a:r>
            <a:endParaRPr lang="en-US" sz="2100" dirty="0"/>
          </a:p>
          <a:p>
            <a:endParaRPr lang="en-US" sz="135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CB28D24-F10E-9290-3B1D-9950FAB28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07" y="1258320"/>
            <a:ext cx="7888373" cy="5024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954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599137" y="1375764"/>
            <a:ext cx="7945725" cy="3931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 of the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world-class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ASR team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 has developed several ASR models using Kaldi for ATC applications. Results have been published.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plan to duplicate their work and try to improve based on their results.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Specifically, we w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ill do the following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Understand the current ASR models.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Adjust the ASR models using our 30-hour ATC dataset. 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Compare the performance of the trained models.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 with other popular models.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Apply the best trained models in an online speech recognizer, which transcribes the live stream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1257300" lvl="2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online speech recognizer needs to be able to run as a process so that it can be called by </a:t>
            </a:r>
            <a:r>
              <a:rPr lang="en-US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RTube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the future.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 with callsign and frequency identification.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2056286" y="464526"/>
            <a:ext cx="494222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Requirements for the Kaldi Team</a:t>
            </a:r>
            <a:endParaRPr lang="en-US" sz="2100" dirty="0"/>
          </a:p>
          <a:p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2147919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599137" y="1262731"/>
            <a:ext cx="7945725" cy="482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ASR: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Callsign and frequency identification from speech signals.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ASR m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odels with improved WER performance.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RTube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integration: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 the functionalities of </a:t>
            </a:r>
            <a:r>
              <a:rPr lang="en-US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RTube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listed in previous slides.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Integrate ASR transcription and callsign / frequency identification with NeMo-based models.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 with the ASR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transcription and callsign / frequency identification with Kaldi-based models.</a:t>
            </a: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Additional functionalities of </a:t>
            </a:r>
            <a:r>
              <a:rPr lang="en-US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RTube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 a database to keep track of calls between pilots and controllers (audio, transcript, time, date, location, </a:t>
            </a:r>
            <a:r>
              <a:rPr lang="en-US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callsign).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 different icons for different aircraft categories and types.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 “breadcrumbs” to update along with icon movement.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Configurations for different, location-specific, use cases, i.e., for use at different flight schools.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C2F455-A23F-49E3-B95F-C98664A6322C}"/>
              </a:ext>
            </a:extLst>
          </p:cNvPr>
          <p:cNvSpPr txBox="1"/>
          <p:nvPr/>
        </p:nvSpPr>
        <p:spPr>
          <a:xfrm>
            <a:off x="2127653" y="477906"/>
            <a:ext cx="5513163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Requirements for the NeMo Team</a:t>
            </a:r>
            <a:endParaRPr lang="en-US" sz="2100" dirty="0"/>
          </a:p>
          <a:p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588066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767739-A3E8-4831-F173-6E3AEBAB4B3C}"/>
              </a:ext>
            </a:extLst>
          </p:cNvPr>
          <p:cNvSpPr/>
          <p:nvPr/>
        </p:nvSpPr>
        <p:spPr>
          <a:xfrm>
            <a:off x="3547645" y="2595424"/>
            <a:ext cx="2103846" cy="900246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 defTabSz="685800">
              <a:defRPr/>
            </a:pPr>
            <a:r>
              <a:rPr lang="en-US" sz="33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Calibri" panose="020F0502020204030204"/>
              </a:rPr>
              <a:t>Questions?</a:t>
            </a:r>
          </a:p>
          <a:p>
            <a:pPr algn="ctr" defTabSz="685800">
              <a:defRPr/>
            </a:pPr>
            <a:r>
              <a:rPr lang="en-US" sz="2100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Calibri" panose="020F050202020403020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0550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3407286" y="390629"/>
            <a:ext cx="28106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ERAU ASR Work</a:t>
            </a:r>
          </a:p>
          <a:p>
            <a:endParaRPr lang="en-US" sz="2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65FFD-1288-DAE7-4A9A-44BC6797196D}"/>
              </a:ext>
            </a:extLst>
          </p:cNvPr>
          <p:cNvSpPr txBox="1"/>
          <p:nvPr/>
        </p:nvSpPr>
        <p:spPr>
          <a:xfrm>
            <a:off x="549058" y="1064150"/>
            <a:ext cx="8315456" cy="4614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Several faculty members and students in </a:t>
            </a:r>
            <a:r>
              <a:rPr lang="en-US" sz="2100" dirty="0" err="1"/>
              <a:t>CoE</a:t>
            </a:r>
            <a:r>
              <a:rPr lang="en-US" sz="2100" dirty="0"/>
              <a:t> and CoA are forming an </a:t>
            </a:r>
            <a:r>
              <a:rPr lang="en-US" sz="2100" dirty="0" err="1"/>
              <a:t>SaLAI</a:t>
            </a:r>
            <a:r>
              <a:rPr lang="en-US" sz="2100" dirty="0"/>
              <a:t> (Speech and Language AI) team/lab to develop tools for ASR for Radiotelephony applications. 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 general theme is to develop ASR tools and models that work best for ATC applications.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ASR for ATC is different than that for general applications as ATC uses special aeronautical phraseology, which is different than everyday English, designed to reduce the risk of miscommunications.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Aeronautical phraseology is shared by pilots and ATC controllers.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Many new pilots have difficulties with this phraseology, and special training is needed.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Currently, we are interested in developing an </a:t>
            </a:r>
            <a:r>
              <a:rPr lang="en-US" sz="2100" b="1" dirty="0"/>
              <a:t>ASR-based training app </a:t>
            </a:r>
            <a:r>
              <a:rPr lang="en-US" sz="2100" dirty="0"/>
              <a:t>that can be used for aeronautical phraseology training for pilots. </a:t>
            </a:r>
            <a:endParaRPr lang="en-US" sz="2100" dirty="0">
              <a:solidFill>
                <a:schemeClr val="accent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BDC6B2-3D87-4FF1-E91C-240EEE219949}"/>
              </a:ext>
            </a:extLst>
          </p:cNvPr>
          <p:cNvSpPr txBox="1"/>
          <p:nvPr/>
        </p:nvSpPr>
        <p:spPr>
          <a:xfrm>
            <a:off x="203601" y="5913373"/>
            <a:ext cx="8736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This app will be called </a:t>
            </a:r>
            <a:r>
              <a:rPr lang="en-US" dirty="0" err="1">
                <a:solidFill>
                  <a:srgbClr val="00B050"/>
                </a:solidFill>
              </a:rPr>
              <a:t>RTube</a:t>
            </a:r>
            <a:r>
              <a:rPr lang="en-US" dirty="0">
                <a:solidFill>
                  <a:srgbClr val="00B050"/>
                </a:solidFill>
              </a:rPr>
              <a:t>, a combination of Radiotelephony and YouTube type of app.</a:t>
            </a:r>
          </a:p>
        </p:txBody>
      </p:sp>
    </p:spTree>
    <p:extLst>
      <p:ext uri="{BB962C8B-B14F-4D97-AF65-F5344CB8AC3E}">
        <p14:creationId xmlns:p14="http://schemas.microsoft.com/office/powerpoint/2010/main" val="1674700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3033132" y="367931"/>
            <a:ext cx="3978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Necessity of </a:t>
            </a:r>
            <a:r>
              <a:rPr lang="en-US" sz="2700" dirty="0" err="1"/>
              <a:t>RTube</a:t>
            </a:r>
            <a:endParaRPr lang="en-US" sz="2700" dirty="0"/>
          </a:p>
          <a:p>
            <a:endParaRPr lang="en-US" sz="2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65FFD-1288-DAE7-4A9A-44BC6797196D}"/>
              </a:ext>
            </a:extLst>
          </p:cNvPr>
          <p:cNvSpPr txBox="1"/>
          <p:nvPr/>
        </p:nvSpPr>
        <p:spPr>
          <a:xfrm>
            <a:off x="566899" y="1194863"/>
            <a:ext cx="841206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The best aeronautical phraseology training, especially after pilot students have gained enough aeronautical knowledge, is always real-world training.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Listening to the audios from </a:t>
            </a:r>
            <a:r>
              <a:rPr lang="en-US" sz="2100" dirty="0" err="1"/>
              <a:t>LiveATC</a:t>
            </a:r>
            <a:r>
              <a:rPr lang="en-US" sz="2100" dirty="0"/>
              <a:t> does not help much for two reasons.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Many people just cannot decipher what the speakers say due to the special phraseology, rapid speeds, and low quality of audio signals. 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Even if the words can be deciphered, they often do not make much sense without knowing the context of where the aircraft is.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Our </a:t>
            </a:r>
            <a:r>
              <a:rPr lang="en-US" sz="2100" dirty="0" err="1"/>
              <a:t>RTube</a:t>
            </a:r>
            <a:r>
              <a:rPr lang="en-US" sz="2100" dirty="0"/>
              <a:t> will solve these two problems together. 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It will transcribe the conversations between the pilot and ATC so that the trainee will know that was said.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It can display the airplanes on the map so that the trainee can easily know the flight phase and situation to make sense of the conversations.</a:t>
            </a:r>
          </a:p>
        </p:txBody>
      </p:sp>
    </p:spTree>
    <p:extLst>
      <p:ext uri="{BB962C8B-B14F-4D97-AF65-F5344CB8AC3E}">
        <p14:creationId xmlns:p14="http://schemas.microsoft.com/office/powerpoint/2010/main" val="3133011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2636149" y="395090"/>
            <a:ext cx="48842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Requirements for </a:t>
            </a:r>
            <a:r>
              <a:rPr lang="en-US" sz="2700" dirty="0" err="1"/>
              <a:t>RTube</a:t>
            </a:r>
            <a:endParaRPr lang="en-US" sz="2700" dirty="0"/>
          </a:p>
          <a:p>
            <a:endParaRPr lang="en-US" sz="2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65FFD-1288-DAE7-4A9A-44BC6797196D}"/>
              </a:ext>
            </a:extLst>
          </p:cNvPr>
          <p:cNvSpPr txBox="1"/>
          <p:nvPr/>
        </p:nvSpPr>
        <p:spPr>
          <a:xfrm>
            <a:off x="566899" y="1141337"/>
            <a:ext cx="846112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High accuracy transcription.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Airplane callsign identification.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Each airplane is associated with a callsign.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With callsign identification, we can transcribe only the communications associated with certain callsigns. The transcription can be displayed beside the airplane with correct callsign.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This selective display of transcripts can declutter so that the trainee can focus on the interested airplane(s). 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Callsigns can be chosen from ADS-B data. 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Callsign identification is not trivial, and the abbreviation of callsigns can complicate the problem. </a:t>
            </a:r>
          </a:p>
        </p:txBody>
      </p:sp>
    </p:spTree>
    <p:extLst>
      <p:ext uri="{BB962C8B-B14F-4D97-AF65-F5344CB8AC3E}">
        <p14:creationId xmlns:p14="http://schemas.microsoft.com/office/powerpoint/2010/main" val="2683543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2203481" y="399551"/>
            <a:ext cx="5504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Requirements for </a:t>
            </a:r>
            <a:r>
              <a:rPr lang="en-US" sz="2700" dirty="0" err="1"/>
              <a:t>RTube</a:t>
            </a:r>
            <a:r>
              <a:rPr lang="en-US" sz="2700" dirty="0"/>
              <a:t> (cont’d)</a:t>
            </a:r>
          </a:p>
          <a:p>
            <a:endParaRPr lang="en-US" sz="2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65FFD-1288-DAE7-4A9A-44BC6797196D}"/>
              </a:ext>
            </a:extLst>
          </p:cNvPr>
          <p:cNvSpPr txBox="1"/>
          <p:nvPr/>
        </p:nvSpPr>
        <p:spPr>
          <a:xfrm>
            <a:off x="566899" y="1141337"/>
            <a:ext cx="8461127" cy="4419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Frequency selection.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 certain ATC facility has many different frequencies, each for a different set of functionalities, such as Ground for taxiing. 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An airplane changes frequencies several times during the flight. 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We should be able to track the changes of frequencies so that we can follow the entire procedure of departures and arrivals.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Approaches for frequency selection.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We can use frequency identification performed during the transcription of speeches. 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We can also monitor all the frequencies related to a certain ATC facility to pick up the activities of the callsign of interest.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 combination of the above two can help.</a:t>
            </a:r>
          </a:p>
        </p:txBody>
      </p:sp>
    </p:spTree>
    <p:extLst>
      <p:ext uri="{BB962C8B-B14F-4D97-AF65-F5344CB8AC3E}">
        <p14:creationId xmlns:p14="http://schemas.microsoft.com/office/powerpoint/2010/main" val="600841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2217069" y="395090"/>
            <a:ext cx="5223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Requirements for </a:t>
            </a:r>
            <a:r>
              <a:rPr lang="en-US" sz="2700" dirty="0" err="1"/>
              <a:t>RTube</a:t>
            </a:r>
            <a:r>
              <a:rPr lang="en-US" sz="2700" dirty="0"/>
              <a:t> (cont’d)</a:t>
            </a:r>
          </a:p>
          <a:p>
            <a:endParaRPr lang="en-US" sz="2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65FFD-1288-DAE7-4A9A-44BC6797196D}"/>
              </a:ext>
            </a:extLst>
          </p:cNvPr>
          <p:cNvSpPr txBox="1"/>
          <p:nvPr/>
        </p:nvSpPr>
        <p:spPr>
          <a:xfrm>
            <a:off x="598122" y="1054193"/>
            <a:ext cx="8461127" cy="5452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Display mode.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Live mode. Used the display the airplane positions using the real-time ADS-B data and use the </a:t>
            </a:r>
            <a:r>
              <a:rPr lang="en-US" sz="2100" dirty="0" err="1"/>
              <a:t>LiveATC</a:t>
            </a:r>
            <a:r>
              <a:rPr lang="en-US" sz="2100" dirty="0"/>
              <a:t> live stream. Airplane icon will change when speaks or receives. Transcripts will be displayed in real time as the audio stream comes.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Review mode. </a:t>
            </a:r>
          </a:p>
          <a:p>
            <a:pPr marL="1257300" lvl="2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Can display transcripts ahead of the audio according to setup.</a:t>
            </a:r>
          </a:p>
          <a:p>
            <a:pPr marL="1257300" lvl="2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Can replay audio clips.</a:t>
            </a:r>
          </a:p>
          <a:p>
            <a:pPr marL="1257300" lvl="2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Can align communication with flight path to identify where and when and on which frequency the transmission occurred.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Other controls.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Can select / deselect callsigns (airplanes) of interest. Monitoring multiple airplanes is possible. 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Common GUI functionalities, such as zooming and panning, will be supported. </a:t>
            </a:r>
          </a:p>
        </p:txBody>
      </p:sp>
    </p:spTree>
    <p:extLst>
      <p:ext uri="{BB962C8B-B14F-4D97-AF65-F5344CB8AC3E}">
        <p14:creationId xmlns:p14="http://schemas.microsoft.com/office/powerpoint/2010/main" val="3227668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2604926" y="609191"/>
            <a:ext cx="47548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Target Audiences of </a:t>
            </a:r>
            <a:r>
              <a:rPr lang="en-US" sz="2700" dirty="0" err="1"/>
              <a:t>RTube</a:t>
            </a:r>
            <a:endParaRPr lang="en-US" sz="2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65FFD-1288-DAE7-4A9A-44BC6797196D}"/>
              </a:ext>
            </a:extLst>
          </p:cNvPr>
          <p:cNvSpPr txBox="1"/>
          <p:nvPr/>
        </p:nvSpPr>
        <p:spPr>
          <a:xfrm>
            <a:off x="557978" y="1368821"/>
            <a:ext cx="8461127" cy="3772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Flight students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Self-paced contextualized comprehensible language training.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Airlines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Prepare pilots with the local terminologies of the airports of operations, especially in safety-critical phases of flights.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Flight instructors.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Debrief radio communication performance from completed flights.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Flight safety.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Monitor radio communications within an operation to provide  support for aircraft in needed.</a:t>
            </a:r>
          </a:p>
        </p:txBody>
      </p:sp>
    </p:spTree>
    <p:extLst>
      <p:ext uri="{BB962C8B-B14F-4D97-AF65-F5344CB8AC3E}">
        <p14:creationId xmlns:p14="http://schemas.microsoft.com/office/powerpoint/2010/main" val="95248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F2A2F6-EB4A-4594-A494-88BC6FA321C5}"/>
              </a:ext>
            </a:extLst>
          </p:cNvPr>
          <p:cNvSpPr txBox="1"/>
          <p:nvPr/>
        </p:nvSpPr>
        <p:spPr>
          <a:xfrm>
            <a:off x="1941193" y="680560"/>
            <a:ext cx="66862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Additional Possibilities in the Future</a:t>
            </a:r>
            <a:endParaRPr lang="en-US" sz="2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65FFD-1288-DAE7-4A9A-44BC6797196D}"/>
              </a:ext>
            </a:extLst>
          </p:cNvPr>
          <p:cNvSpPr txBox="1"/>
          <p:nvPr/>
        </p:nvSpPr>
        <p:spPr>
          <a:xfrm>
            <a:off x="516536" y="2568693"/>
            <a:ext cx="8110928" cy="2546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Identify types of communication: standard phraseology; not-standard; or plain English. 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Identify miscommunications by comparing the ATC instructions and pilot readbacks.</a:t>
            </a:r>
          </a:p>
          <a:p>
            <a:pPr marL="342900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Monitor communication trends across fleet to identify areas of further standardization and training.</a:t>
            </a:r>
          </a:p>
          <a:p>
            <a:pPr marL="800100" lvl="1" indent="-342900">
              <a:spcAft>
                <a:spcPts val="450"/>
              </a:spcAft>
              <a:buFont typeface="Arial" panose="020B0604020202020204" pitchFamily="34" charset="0"/>
              <a:buChar char="•"/>
            </a:pPr>
            <a:endParaRPr lang="en-US" sz="2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E8D542-9822-DA0A-1EC4-8B4125B5294D}"/>
              </a:ext>
            </a:extLst>
          </p:cNvPr>
          <p:cNvSpPr txBox="1"/>
          <p:nvPr/>
        </p:nvSpPr>
        <p:spPr>
          <a:xfrm>
            <a:off x="516535" y="1518796"/>
            <a:ext cx="8185876" cy="1172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US" sz="2400" dirty="0"/>
              <a:t>With good ASR models, we can perform many other related work, which can also be NLP-based.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0940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1030</TotalTime>
  <Words>2096</Words>
  <Application>Microsoft Office PowerPoint</Application>
  <PresentationFormat>On-screen Show (4:3)</PresentationFormat>
  <Paragraphs>181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Liu, Jianhua</dc:creator>
  <cp:lastModifiedBy>Jianhua Liu</cp:lastModifiedBy>
  <cp:revision>4</cp:revision>
  <dcterms:created xsi:type="dcterms:W3CDTF">2021-09-02T18:29:26Z</dcterms:created>
  <dcterms:modified xsi:type="dcterms:W3CDTF">2023-08-31T15:22:57Z</dcterms:modified>
</cp:coreProperties>
</file>

<file path=docProps/thumbnail.jpeg>
</file>